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7"/>
    <p:restoredTop sz="94640"/>
  </p:normalViewPr>
  <p:slideViewPr>
    <p:cSldViewPr snapToGrid="0" snapToObjects="1">
      <p:cViewPr varScale="1">
        <p:scale>
          <a:sx n="91" d="100"/>
          <a:sy n="91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3791F-DD0A-457F-BF85-35E78535DF40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CBD66F-57B4-42F1-A223-978A4BC94B11}">
      <dgm:prSet/>
      <dgm:spPr/>
      <dgm:t>
        <a:bodyPr/>
        <a:lstStyle/>
        <a:p>
          <a:r>
            <a:rPr lang="en-US"/>
            <a:t>Discontinue</a:t>
          </a:r>
        </a:p>
      </dgm:t>
    </dgm:pt>
    <dgm:pt modelId="{B33650CA-30A4-4A80-BE59-76E6547CC7DB}" type="parTrans" cxnId="{5235AA88-19BE-40EA-9C9D-3C12AFFAD056}">
      <dgm:prSet/>
      <dgm:spPr/>
      <dgm:t>
        <a:bodyPr/>
        <a:lstStyle/>
        <a:p>
          <a:endParaRPr lang="en-US"/>
        </a:p>
      </dgm:t>
    </dgm:pt>
    <dgm:pt modelId="{1211C5CC-8D40-46D6-BED1-F845E662FFC3}" type="sibTrans" cxnId="{5235AA88-19BE-40EA-9C9D-3C12AFFAD056}">
      <dgm:prSet/>
      <dgm:spPr/>
      <dgm:t>
        <a:bodyPr/>
        <a:lstStyle/>
        <a:p>
          <a:endParaRPr lang="en-US"/>
        </a:p>
      </dgm:t>
    </dgm:pt>
    <dgm:pt modelId="{39494699-87AA-42B7-9822-0BC2EBD188A0}">
      <dgm:prSet/>
      <dgm:spPr/>
      <dgm:t>
        <a:bodyPr/>
        <a:lstStyle/>
        <a:p>
          <a:r>
            <a:rPr lang="en-US"/>
            <a:t>Discontinue Chemical A, J entirely</a:t>
          </a:r>
        </a:p>
      </dgm:t>
    </dgm:pt>
    <dgm:pt modelId="{9FC1F969-9537-414D-A9C3-A410727529BC}" type="parTrans" cxnId="{AAAA437D-9D6D-447F-A0C5-7327952B18DF}">
      <dgm:prSet/>
      <dgm:spPr/>
      <dgm:t>
        <a:bodyPr/>
        <a:lstStyle/>
        <a:p>
          <a:endParaRPr lang="en-US"/>
        </a:p>
      </dgm:t>
    </dgm:pt>
    <dgm:pt modelId="{5BCB9049-78F0-462D-BC00-C1940D80432F}" type="sibTrans" cxnId="{AAAA437D-9D6D-447F-A0C5-7327952B18DF}">
      <dgm:prSet/>
      <dgm:spPr/>
      <dgm:t>
        <a:bodyPr/>
        <a:lstStyle/>
        <a:p>
          <a:endParaRPr lang="en-US"/>
        </a:p>
      </dgm:t>
    </dgm:pt>
    <dgm:pt modelId="{57FEB3AA-6A04-4BE7-9C62-302E53D9986B}">
      <dgm:prSet/>
      <dgm:spPr/>
      <dgm:t>
        <a:bodyPr/>
        <a:lstStyle/>
        <a:p>
          <a:r>
            <a:rPr lang="en-US"/>
            <a:t>Divest</a:t>
          </a:r>
        </a:p>
      </dgm:t>
    </dgm:pt>
    <dgm:pt modelId="{07236BD8-BA36-485A-9AD5-C139B5EAF373}" type="parTrans" cxnId="{48763ADD-5C4A-4690-B3E4-E762B0635E8D}">
      <dgm:prSet/>
      <dgm:spPr/>
      <dgm:t>
        <a:bodyPr/>
        <a:lstStyle/>
        <a:p>
          <a:endParaRPr lang="en-US"/>
        </a:p>
      </dgm:t>
    </dgm:pt>
    <dgm:pt modelId="{44357696-67F3-4FA7-A250-47BF30E8928B}" type="sibTrans" cxnId="{48763ADD-5C4A-4690-B3E4-E762B0635E8D}">
      <dgm:prSet/>
      <dgm:spPr/>
      <dgm:t>
        <a:bodyPr/>
        <a:lstStyle/>
        <a:p>
          <a:endParaRPr lang="en-US"/>
        </a:p>
      </dgm:t>
    </dgm:pt>
    <dgm:pt modelId="{F428795B-A7C5-49DE-8E8F-AE054F0AF493}">
      <dgm:prSet/>
      <dgm:spPr/>
      <dgm:t>
        <a:bodyPr/>
        <a:lstStyle/>
        <a:p>
          <a:r>
            <a:rPr lang="en-US" dirty="0"/>
            <a:t>Divest from the Medical Equipment industry completely</a:t>
          </a:r>
        </a:p>
      </dgm:t>
    </dgm:pt>
    <dgm:pt modelId="{43DD207F-BE56-4C9A-A5D1-959934C2AADC}" type="parTrans" cxnId="{2D23D437-6BD7-4AF9-BBDC-9798A9FEBFEB}">
      <dgm:prSet/>
      <dgm:spPr/>
      <dgm:t>
        <a:bodyPr/>
        <a:lstStyle/>
        <a:p>
          <a:endParaRPr lang="en-US"/>
        </a:p>
      </dgm:t>
    </dgm:pt>
    <dgm:pt modelId="{3BEC651D-ED9B-4BE5-A9C8-CFAF800C9B9A}" type="sibTrans" cxnId="{2D23D437-6BD7-4AF9-BBDC-9798A9FEBFEB}">
      <dgm:prSet/>
      <dgm:spPr/>
      <dgm:t>
        <a:bodyPr/>
        <a:lstStyle/>
        <a:p>
          <a:endParaRPr lang="en-US"/>
        </a:p>
      </dgm:t>
    </dgm:pt>
    <dgm:pt modelId="{4638F811-97D5-4C6D-8EF4-E85E019A9C3F}">
      <dgm:prSet/>
      <dgm:spPr/>
      <dgm:t>
        <a:bodyPr/>
        <a:lstStyle/>
        <a:p>
          <a:r>
            <a:rPr lang="en-US"/>
            <a:t>Reallocate</a:t>
          </a:r>
        </a:p>
      </dgm:t>
    </dgm:pt>
    <dgm:pt modelId="{04F42578-3FCC-4C36-AA4C-B636FDED72D6}" type="parTrans" cxnId="{89622DA7-FE2C-4D59-BF3A-9B6D2B874510}">
      <dgm:prSet/>
      <dgm:spPr/>
      <dgm:t>
        <a:bodyPr/>
        <a:lstStyle/>
        <a:p>
          <a:endParaRPr lang="en-US"/>
        </a:p>
      </dgm:t>
    </dgm:pt>
    <dgm:pt modelId="{4B63316E-EB05-49F0-BC5F-C5A13D043681}" type="sibTrans" cxnId="{89622DA7-FE2C-4D59-BF3A-9B6D2B874510}">
      <dgm:prSet/>
      <dgm:spPr/>
      <dgm:t>
        <a:bodyPr/>
        <a:lstStyle/>
        <a:p>
          <a:endParaRPr lang="en-US"/>
        </a:p>
      </dgm:t>
    </dgm:pt>
    <dgm:pt modelId="{2DECDEF2-E6CB-471A-9719-515787D0ADB0}">
      <dgm:prSet/>
      <dgm:spPr/>
      <dgm:t>
        <a:bodyPr/>
        <a:lstStyle/>
        <a:p>
          <a:r>
            <a:rPr lang="en-US"/>
            <a:t>Reallocate all production of Chemical H, I, K exclusively for the Paper and Packaging Industry</a:t>
          </a:r>
        </a:p>
      </dgm:t>
    </dgm:pt>
    <dgm:pt modelId="{645F5940-0512-4B94-A79E-DE308E9EE682}" type="parTrans" cxnId="{50B5050B-51F3-40C0-999A-50CC35369C91}">
      <dgm:prSet/>
      <dgm:spPr/>
      <dgm:t>
        <a:bodyPr/>
        <a:lstStyle/>
        <a:p>
          <a:endParaRPr lang="en-US"/>
        </a:p>
      </dgm:t>
    </dgm:pt>
    <dgm:pt modelId="{585B940E-D468-4077-BBD2-C6573FC5B662}" type="sibTrans" cxnId="{50B5050B-51F3-40C0-999A-50CC35369C91}">
      <dgm:prSet/>
      <dgm:spPr/>
      <dgm:t>
        <a:bodyPr/>
        <a:lstStyle/>
        <a:p>
          <a:endParaRPr lang="en-US"/>
        </a:p>
      </dgm:t>
    </dgm:pt>
    <dgm:pt modelId="{16F2C347-8D63-4C30-87EA-4A34F27CFD23}">
      <dgm:prSet/>
      <dgm:spPr/>
      <dgm:t>
        <a:bodyPr/>
        <a:lstStyle/>
        <a:p>
          <a:r>
            <a:rPr lang="en-US"/>
            <a:t>Redistribute</a:t>
          </a:r>
        </a:p>
      </dgm:t>
    </dgm:pt>
    <dgm:pt modelId="{B65AA670-76B3-4F7B-9125-E5DA964DF8A8}" type="parTrans" cxnId="{8A06F63A-C968-40DC-8A92-94A8DD161D24}">
      <dgm:prSet/>
      <dgm:spPr/>
      <dgm:t>
        <a:bodyPr/>
        <a:lstStyle/>
        <a:p>
          <a:endParaRPr lang="en-US"/>
        </a:p>
      </dgm:t>
    </dgm:pt>
    <dgm:pt modelId="{C0E18921-C1F5-4015-979A-9B700425E4F0}" type="sibTrans" cxnId="{8A06F63A-C968-40DC-8A92-94A8DD161D24}">
      <dgm:prSet/>
      <dgm:spPr/>
      <dgm:t>
        <a:bodyPr/>
        <a:lstStyle/>
        <a:p>
          <a:endParaRPr lang="en-US"/>
        </a:p>
      </dgm:t>
    </dgm:pt>
    <dgm:pt modelId="{37AE9644-D98D-44AD-A8A2-F5D01EF14B23}">
      <dgm:prSet/>
      <dgm:spPr/>
      <dgm:t>
        <a:bodyPr/>
        <a:lstStyle/>
        <a:p>
          <a:r>
            <a:rPr lang="en-US"/>
            <a:t>Redistribute resources towards Paper and Packaging, and Biotechnology industries</a:t>
          </a:r>
        </a:p>
      </dgm:t>
    </dgm:pt>
    <dgm:pt modelId="{100274A4-BB16-4AA7-AA0E-E34B1066E897}" type="parTrans" cxnId="{8E2F964C-4F8B-4BD2-B204-5E1A74C31AF2}">
      <dgm:prSet/>
      <dgm:spPr/>
      <dgm:t>
        <a:bodyPr/>
        <a:lstStyle/>
        <a:p>
          <a:endParaRPr lang="en-US"/>
        </a:p>
      </dgm:t>
    </dgm:pt>
    <dgm:pt modelId="{AE856548-76FB-4B5E-8A1A-DE1125CEC411}" type="sibTrans" cxnId="{8E2F964C-4F8B-4BD2-B204-5E1A74C31AF2}">
      <dgm:prSet/>
      <dgm:spPr/>
      <dgm:t>
        <a:bodyPr/>
        <a:lstStyle/>
        <a:p>
          <a:endParaRPr lang="en-US"/>
        </a:p>
      </dgm:t>
    </dgm:pt>
    <dgm:pt modelId="{DFAF67E7-9579-7248-9892-089D77E77A03}" type="pres">
      <dgm:prSet presAssocID="{BD83791F-DD0A-457F-BF85-35E78535DF40}" presName="Name0" presStyleCnt="0">
        <dgm:presLayoutVars>
          <dgm:dir/>
          <dgm:animLvl val="lvl"/>
          <dgm:resizeHandles val="exact"/>
        </dgm:presLayoutVars>
      </dgm:prSet>
      <dgm:spPr/>
    </dgm:pt>
    <dgm:pt modelId="{E3D4F058-1649-AE41-A9E8-83F0D4B06525}" type="pres">
      <dgm:prSet presAssocID="{F0CBD66F-57B4-42F1-A223-978A4BC94B11}" presName="composite" presStyleCnt="0"/>
      <dgm:spPr/>
    </dgm:pt>
    <dgm:pt modelId="{3F3C3DA7-8B46-4B43-A73A-1CE8C9BB3365}" type="pres">
      <dgm:prSet presAssocID="{F0CBD66F-57B4-42F1-A223-978A4BC94B11}" presName="parTx" presStyleLbl="alignNode1" presStyleIdx="0" presStyleCnt="4">
        <dgm:presLayoutVars>
          <dgm:chMax val="0"/>
          <dgm:chPref val="0"/>
        </dgm:presLayoutVars>
      </dgm:prSet>
      <dgm:spPr/>
    </dgm:pt>
    <dgm:pt modelId="{EB0B2947-B7C3-E843-B68D-D6B8B4CD259C}" type="pres">
      <dgm:prSet presAssocID="{F0CBD66F-57B4-42F1-A223-978A4BC94B11}" presName="desTx" presStyleLbl="alignAccFollowNode1" presStyleIdx="0" presStyleCnt="4">
        <dgm:presLayoutVars/>
      </dgm:prSet>
      <dgm:spPr/>
    </dgm:pt>
    <dgm:pt modelId="{FA742F9C-DF62-BD41-9770-507045A779C3}" type="pres">
      <dgm:prSet presAssocID="{1211C5CC-8D40-46D6-BED1-F845E662FFC3}" presName="space" presStyleCnt="0"/>
      <dgm:spPr/>
    </dgm:pt>
    <dgm:pt modelId="{348A223F-CE85-1444-8F42-A13235D7A469}" type="pres">
      <dgm:prSet presAssocID="{57FEB3AA-6A04-4BE7-9C62-302E53D9986B}" presName="composite" presStyleCnt="0"/>
      <dgm:spPr/>
    </dgm:pt>
    <dgm:pt modelId="{AF1DD9E0-5CA8-D547-B57C-BDFC8792AE75}" type="pres">
      <dgm:prSet presAssocID="{57FEB3AA-6A04-4BE7-9C62-302E53D9986B}" presName="parTx" presStyleLbl="alignNode1" presStyleIdx="1" presStyleCnt="4">
        <dgm:presLayoutVars>
          <dgm:chMax val="0"/>
          <dgm:chPref val="0"/>
        </dgm:presLayoutVars>
      </dgm:prSet>
      <dgm:spPr/>
    </dgm:pt>
    <dgm:pt modelId="{72499AF7-854A-7949-AF94-ABC043CE00FF}" type="pres">
      <dgm:prSet presAssocID="{57FEB3AA-6A04-4BE7-9C62-302E53D9986B}" presName="desTx" presStyleLbl="alignAccFollowNode1" presStyleIdx="1" presStyleCnt="4">
        <dgm:presLayoutVars/>
      </dgm:prSet>
      <dgm:spPr/>
    </dgm:pt>
    <dgm:pt modelId="{EB81F71F-E29F-BB42-A281-D5FB3F389D4D}" type="pres">
      <dgm:prSet presAssocID="{44357696-67F3-4FA7-A250-47BF30E8928B}" presName="space" presStyleCnt="0"/>
      <dgm:spPr/>
    </dgm:pt>
    <dgm:pt modelId="{E1003B6C-71FC-3844-873D-DF4F83F4292A}" type="pres">
      <dgm:prSet presAssocID="{4638F811-97D5-4C6D-8EF4-E85E019A9C3F}" presName="composite" presStyleCnt="0"/>
      <dgm:spPr/>
    </dgm:pt>
    <dgm:pt modelId="{1712F853-4E2C-9748-B5D5-873CD1789DB7}" type="pres">
      <dgm:prSet presAssocID="{4638F811-97D5-4C6D-8EF4-E85E019A9C3F}" presName="parTx" presStyleLbl="alignNode1" presStyleIdx="2" presStyleCnt="4">
        <dgm:presLayoutVars>
          <dgm:chMax val="0"/>
          <dgm:chPref val="0"/>
        </dgm:presLayoutVars>
      </dgm:prSet>
      <dgm:spPr/>
    </dgm:pt>
    <dgm:pt modelId="{65572FAF-4254-DC42-8C17-9FADC5D6879E}" type="pres">
      <dgm:prSet presAssocID="{4638F811-97D5-4C6D-8EF4-E85E019A9C3F}" presName="desTx" presStyleLbl="alignAccFollowNode1" presStyleIdx="2" presStyleCnt="4">
        <dgm:presLayoutVars/>
      </dgm:prSet>
      <dgm:spPr/>
    </dgm:pt>
    <dgm:pt modelId="{78E6AAE7-A40E-6D48-9F92-A713300228FD}" type="pres">
      <dgm:prSet presAssocID="{4B63316E-EB05-49F0-BC5F-C5A13D043681}" presName="space" presStyleCnt="0"/>
      <dgm:spPr/>
    </dgm:pt>
    <dgm:pt modelId="{8A5B2F2F-9A2F-B240-B2CF-BF5A30A24B7F}" type="pres">
      <dgm:prSet presAssocID="{16F2C347-8D63-4C30-87EA-4A34F27CFD23}" presName="composite" presStyleCnt="0"/>
      <dgm:spPr/>
    </dgm:pt>
    <dgm:pt modelId="{07FAA95C-98A0-7A41-AD42-B240DC151E96}" type="pres">
      <dgm:prSet presAssocID="{16F2C347-8D63-4C30-87EA-4A34F27CFD23}" presName="parTx" presStyleLbl="alignNode1" presStyleIdx="3" presStyleCnt="4">
        <dgm:presLayoutVars>
          <dgm:chMax val="0"/>
          <dgm:chPref val="0"/>
        </dgm:presLayoutVars>
      </dgm:prSet>
      <dgm:spPr/>
    </dgm:pt>
    <dgm:pt modelId="{347F74B6-C095-4F40-920D-CAF07EA72E71}" type="pres">
      <dgm:prSet presAssocID="{16F2C347-8D63-4C30-87EA-4A34F27CFD23}" presName="desTx" presStyleLbl="alignAccFollowNode1" presStyleIdx="3" presStyleCnt="4">
        <dgm:presLayoutVars/>
      </dgm:prSet>
      <dgm:spPr/>
    </dgm:pt>
  </dgm:ptLst>
  <dgm:cxnLst>
    <dgm:cxn modelId="{6018EC09-2314-394A-B057-35A7CAB7535B}" type="presOf" srcId="{F0CBD66F-57B4-42F1-A223-978A4BC94B11}" destId="{3F3C3DA7-8B46-4B43-A73A-1CE8C9BB3365}" srcOrd="0" destOrd="0" presId="urn:microsoft.com/office/officeart/2016/7/layout/HorizontalActionList"/>
    <dgm:cxn modelId="{50B5050B-51F3-40C0-999A-50CC35369C91}" srcId="{4638F811-97D5-4C6D-8EF4-E85E019A9C3F}" destId="{2DECDEF2-E6CB-471A-9719-515787D0ADB0}" srcOrd="0" destOrd="0" parTransId="{645F5940-0512-4B94-A79E-DE308E9EE682}" sibTransId="{585B940E-D468-4077-BBD2-C6573FC5B662}"/>
    <dgm:cxn modelId="{5298D50D-6EBE-7842-91D3-9EEBADD94040}" type="presOf" srcId="{39494699-87AA-42B7-9822-0BC2EBD188A0}" destId="{EB0B2947-B7C3-E843-B68D-D6B8B4CD259C}" srcOrd="0" destOrd="0" presId="urn:microsoft.com/office/officeart/2016/7/layout/HorizontalActionList"/>
    <dgm:cxn modelId="{44269427-4E6A-E74C-877F-1C88247F4E9F}" type="presOf" srcId="{BD83791F-DD0A-457F-BF85-35E78535DF40}" destId="{DFAF67E7-9579-7248-9892-089D77E77A03}" srcOrd="0" destOrd="0" presId="urn:microsoft.com/office/officeart/2016/7/layout/HorizontalActionList"/>
    <dgm:cxn modelId="{2D23D437-6BD7-4AF9-BBDC-9798A9FEBFEB}" srcId="{57FEB3AA-6A04-4BE7-9C62-302E53D9986B}" destId="{F428795B-A7C5-49DE-8E8F-AE054F0AF493}" srcOrd="0" destOrd="0" parTransId="{43DD207F-BE56-4C9A-A5D1-959934C2AADC}" sibTransId="{3BEC651D-ED9B-4BE5-A9C8-CFAF800C9B9A}"/>
    <dgm:cxn modelId="{8A06F63A-C968-40DC-8A92-94A8DD161D24}" srcId="{BD83791F-DD0A-457F-BF85-35E78535DF40}" destId="{16F2C347-8D63-4C30-87EA-4A34F27CFD23}" srcOrd="3" destOrd="0" parTransId="{B65AA670-76B3-4F7B-9125-E5DA964DF8A8}" sibTransId="{C0E18921-C1F5-4015-979A-9B700425E4F0}"/>
    <dgm:cxn modelId="{8E2F964C-4F8B-4BD2-B204-5E1A74C31AF2}" srcId="{16F2C347-8D63-4C30-87EA-4A34F27CFD23}" destId="{37AE9644-D98D-44AD-A8A2-F5D01EF14B23}" srcOrd="0" destOrd="0" parTransId="{100274A4-BB16-4AA7-AA0E-E34B1066E897}" sibTransId="{AE856548-76FB-4B5E-8A1A-DE1125CEC411}"/>
    <dgm:cxn modelId="{34B25A51-24A5-154C-8D3A-60F348123104}" type="presOf" srcId="{57FEB3AA-6A04-4BE7-9C62-302E53D9986B}" destId="{AF1DD9E0-5CA8-D547-B57C-BDFC8792AE75}" srcOrd="0" destOrd="0" presId="urn:microsoft.com/office/officeart/2016/7/layout/HorizontalActionList"/>
    <dgm:cxn modelId="{E4DA485B-1153-AF4B-A5C9-DA205F5462DC}" type="presOf" srcId="{4638F811-97D5-4C6D-8EF4-E85E019A9C3F}" destId="{1712F853-4E2C-9748-B5D5-873CD1789DB7}" srcOrd="0" destOrd="0" presId="urn:microsoft.com/office/officeart/2016/7/layout/HorizontalActionList"/>
    <dgm:cxn modelId="{AAAA437D-9D6D-447F-A0C5-7327952B18DF}" srcId="{F0CBD66F-57B4-42F1-A223-978A4BC94B11}" destId="{39494699-87AA-42B7-9822-0BC2EBD188A0}" srcOrd="0" destOrd="0" parTransId="{9FC1F969-9537-414D-A9C3-A410727529BC}" sibTransId="{5BCB9049-78F0-462D-BC00-C1940D80432F}"/>
    <dgm:cxn modelId="{B75BF781-6DFF-7341-9A2D-47164B83CF83}" type="presOf" srcId="{F428795B-A7C5-49DE-8E8F-AE054F0AF493}" destId="{72499AF7-854A-7949-AF94-ABC043CE00FF}" srcOrd="0" destOrd="0" presId="urn:microsoft.com/office/officeart/2016/7/layout/HorizontalActionList"/>
    <dgm:cxn modelId="{5235AA88-19BE-40EA-9C9D-3C12AFFAD056}" srcId="{BD83791F-DD0A-457F-BF85-35E78535DF40}" destId="{F0CBD66F-57B4-42F1-A223-978A4BC94B11}" srcOrd="0" destOrd="0" parTransId="{B33650CA-30A4-4A80-BE59-76E6547CC7DB}" sibTransId="{1211C5CC-8D40-46D6-BED1-F845E662FFC3}"/>
    <dgm:cxn modelId="{240E398B-FFE3-9940-9469-20682A6C0189}" type="presOf" srcId="{37AE9644-D98D-44AD-A8A2-F5D01EF14B23}" destId="{347F74B6-C095-4F40-920D-CAF07EA72E71}" srcOrd="0" destOrd="0" presId="urn:microsoft.com/office/officeart/2016/7/layout/HorizontalActionList"/>
    <dgm:cxn modelId="{6242958B-EA95-0447-B3C0-A07A95062E44}" type="presOf" srcId="{16F2C347-8D63-4C30-87EA-4A34F27CFD23}" destId="{07FAA95C-98A0-7A41-AD42-B240DC151E96}" srcOrd="0" destOrd="0" presId="urn:microsoft.com/office/officeart/2016/7/layout/HorizontalActionList"/>
    <dgm:cxn modelId="{89622DA7-FE2C-4D59-BF3A-9B6D2B874510}" srcId="{BD83791F-DD0A-457F-BF85-35E78535DF40}" destId="{4638F811-97D5-4C6D-8EF4-E85E019A9C3F}" srcOrd="2" destOrd="0" parTransId="{04F42578-3FCC-4C36-AA4C-B636FDED72D6}" sibTransId="{4B63316E-EB05-49F0-BC5F-C5A13D043681}"/>
    <dgm:cxn modelId="{03BC1EBF-EA00-E54C-A0EA-69BE439CD9E8}" type="presOf" srcId="{2DECDEF2-E6CB-471A-9719-515787D0ADB0}" destId="{65572FAF-4254-DC42-8C17-9FADC5D6879E}" srcOrd="0" destOrd="0" presId="urn:microsoft.com/office/officeart/2016/7/layout/HorizontalActionList"/>
    <dgm:cxn modelId="{48763ADD-5C4A-4690-B3E4-E762B0635E8D}" srcId="{BD83791F-DD0A-457F-BF85-35E78535DF40}" destId="{57FEB3AA-6A04-4BE7-9C62-302E53D9986B}" srcOrd="1" destOrd="0" parTransId="{07236BD8-BA36-485A-9AD5-C139B5EAF373}" sibTransId="{44357696-67F3-4FA7-A250-47BF30E8928B}"/>
    <dgm:cxn modelId="{800100B4-99E9-0043-8C9D-6BC527099310}" type="presParOf" srcId="{DFAF67E7-9579-7248-9892-089D77E77A03}" destId="{E3D4F058-1649-AE41-A9E8-83F0D4B06525}" srcOrd="0" destOrd="0" presId="urn:microsoft.com/office/officeart/2016/7/layout/HorizontalActionList"/>
    <dgm:cxn modelId="{3F9F8763-A113-0449-B823-5778F5B448BA}" type="presParOf" srcId="{E3D4F058-1649-AE41-A9E8-83F0D4B06525}" destId="{3F3C3DA7-8B46-4B43-A73A-1CE8C9BB3365}" srcOrd="0" destOrd="0" presId="urn:microsoft.com/office/officeart/2016/7/layout/HorizontalActionList"/>
    <dgm:cxn modelId="{CA10CC8E-0742-1F40-A7BD-F461AA00C377}" type="presParOf" srcId="{E3D4F058-1649-AE41-A9E8-83F0D4B06525}" destId="{EB0B2947-B7C3-E843-B68D-D6B8B4CD259C}" srcOrd="1" destOrd="0" presId="urn:microsoft.com/office/officeart/2016/7/layout/HorizontalActionList"/>
    <dgm:cxn modelId="{01C1803F-FC97-5640-90CE-B3A4C53B16B6}" type="presParOf" srcId="{DFAF67E7-9579-7248-9892-089D77E77A03}" destId="{FA742F9C-DF62-BD41-9770-507045A779C3}" srcOrd="1" destOrd="0" presId="urn:microsoft.com/office/officeart/2016/7/layout/HorizontalActionList"/>
    <dgm:cxn modelId="{FBC99359-785F-DB45-8414-F5C8AEB8D7AE}" type="presParOf" srcId="{DFAF67E7-9579-7248-9892-089D77E77A03}" destId="{348A223F-CE85-1444-8F42-A13235D7A469}" srcOrd="2" destOrd="0" presId="urn:microsoft.com/office/officeart/2016/7/layout/HorizontalActionList"/>
    <dgm:cxn modelId="{06AE06B6-D1FA-1D49-B28E-D4B3AD2F6AB4}" type="presParOf" srcId="{348A223F-CE85-1444-8F42-A13235D7A469}" destId="{AF1DD9E0-5CA8-D547-B57C-BDFC8792AE75}" srcOrd="0" destOrd="0" presId="urn:microsoft.com/office/officeart/2016/7/layout/HorizontalActionList"/>
    <dgm:cxn modelId="{A56BEB8E-B4B8-4F44-851C-A38EEFCCC059}" type="presParOf" srcId="{348A223F-CE85-1444-8F42-A13235D7A469}" destId="{72499AF7-854A-7949-AF94-ABC043CE00FF}" srcOrd="1" destOrd="0" presId="urn:microsoft.com/office/officeart/2016/7/layout/HorizontalActionList"/>
    <dgm:cxn modelId="{B11389F2-D9BC-5C46-83EF-3FEBC932C7D6}" type="presParOf" srcId="{DFAF67E7-9579-7248-9892-089D77E77A03}" destId="{EB81F71F-E29F-BB42-A281-D5FB3F389D4D}" srcOrd="3" destOrd="0" presId="urn:microsoft.com/office/officeart/2016/7/layout/HorizontalActionList"/>
    <dgm:cxn modelId="{80E27467-B04D-F049-BCC7-2578D6C5CF75}" type="presParOf" srcId="{DFAF67E7-9579-7248-9892-089D77E77A03}" destId="{E1003B6C-71FC-3844-873D-DF4F83F4292A}" srcOrd="4" destOrd="0" presId="urn:microsoft.com/office/officeart/2016/7/layout/HorizontalActionList"/>
    <dgm:cxn modelId="{6DDDFB17-522A-7F47-A70C-B41EA6637C73}" type="presParOf" srcId="{E1003B6C-71FC-3844-873D-DF4F83F4292A}" destId="{1712F853-4E2C-9748-B5D5-873CD1789DB7}" srcOrd="0" destOrd="0" presId="urn:microsoft.com/office/officeart/2016/7/layout/HorizontalActionList"/>
    <dgm:cxn modelId="{758B9F89-23F4-6748-885F-2427F2421949}" type="presParOf" srcId="{E1003B6C-71FC-3844-873D-DF4F83F4292A}" destId="{65572FAF-4254-DC42-8C17-9FADC5D6879E}" srcOrd="1" destOrd="0" presId="urn:microsoft.com/office/officeart/2016/7/layout/HorizontalActionList"/>
    <dgm:cxn modelId="{E78DD0A2-30E6-E841-A2A4-CA950BEED9B3}" type="presParOf" srcId="{DFAF67E7-9579-7248-9892-089D77E77A03}" destId="{78E6AAE7-A40E-6D48-9F92-A713300228FD}" srcOrd="5" destOrd="0" presId="urn:microsoft.com/office/officeart/2016/7/layout/HorizontalActionList"/>
    <dgm:cxn modelId="{4595FD93-9467-FD48-A9D1-178BC5BC9164}" type="presParOf" srcId="{DFAF67E7-9579-7248-9892-089D77E77A03}" destId="{8A5B2F2F-9A2F-B240-B2CF-BF5A30A24B7F}" srcOrd="6" destOrd="0" presId="urn:microsoft.com/office/officeart/2016/7/layout/HorizontalActionList"/>
    <dgm:cxn modelId="{DE06612B-76EB-F243-B926-2262D2560A5C}" type="presParOf" srcId="{8A5B2F2F-9A2F-B240-B2CF-BF5A30A24B7F}" destId="{07FAA95C-98A0-7A41-AD42-B240DC151E96}" srcOrd="0" destOrd="0" presId="urn:microsoft.com/office/officeart/2016/7/layout/HorizontalActionList"/>
    <dgm:cxn modelId="{DEC56C68-579F-4C4F-8196-806A0CB87236}" type="presParOf" srcId="{8A5B2F2F-9A2F-B240-B2CF-BF5A30A24B7F}" destId="{347F74B6-C095-4F40-920D-CAF07EA72E7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C3DA7-8B46-4B43-A73A-1CE8C9BB3365}">
      <dsp:nvSpPr>
        <dsp:cNvPr id="0" name=""/>
        <dsp:cNvSpPr/>
      </dsp:nvSpPr>
      <dsp:spPr>
        <a:xfrm>
          <a:off x="10666" y="591967"/>
          <a:ext cx="2765617" cy="8296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545" tIns="218545" rIns="218545" bIns="218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Discontinue</a:t>
          </a:r>
        </a:p>
      </dsp:txBody>
      <dsp:txXfrm>
        <a:off x="10666" y="591967"/>
        <a:ext cx="2765617" cy="829685"/>
      </dsp:txXfrm>
    </dsp:sp>
    <dsp:sp modelId="{EB0B2947-B7C3-E843-B68D-D6B8B4CD259C}">
      <dsp:nvSpPr>
        <dsp:cNvPr id="0" name=""/>
        <dsp:cNvSpPr/>
      </dsp:nvSpPr>
      <dsp:spPr>
        <a:xfrm>
          <a:off x="10666" y="1421653"/>
          <a:ext cx="2765617" cy="23377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82" tIns="273182" rIns="273182" bIns="2731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Discontinue Chemical A, J entirely</a:t>
          </a:r>
        </a:p>
      </dsp:txBody>
      <dsp:txXfrm>
        <a:off x="10666" y="1421653"/>
        <a:ext cx="2765617" cy="2337716"/>
      </dsp:txXfrm>
    </dsp:sp>
    <dsp:sp modelId="{AF1DD9E0-5CA8-D547-B57C-BDFC8792AE75}">
      <dsp:nvSpPr>
        <dsp:cNvPr id="0" name=""/>
        <dsp:cNvSpPr/>
      </dsp:nvSpPr>
      <dsp:spPr>
        <a:xfrm>
          <a:off x="2884178" y="591967"/>
          <a:ext cx="2765617" cy="8296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545" tIns="218545" rIns="218545" bIns="218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Divest</a:t>
          </a:r>
        </a:p>
      </dsp:txBody>
      <dsp:txXfrm>
        <a:off x="2884178" y="591967"/>
        <a:ext cx="2765617" cy="829685"/>
      </dsp:txXfrm>
    </dsp:sp>
    <dsp:sp modelId="{72499AF7-854A-7949-AF94-ABC043CE00FF}">
      <dsp:nvSpPr>
        <dsp:cNvPr id="0" name=""/>
        <dsp:cNvSpPr/>
      </dsp:nvSpPr>
      <dsp:spPr>
        <a:xfrm>
          <a:off x="2884178" y="1421653"/>
          <a:ext cx="2765617" cy="233771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82" tIns="273182" rIns="273182" bIns="2731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Divest from the Medical Equipment industry completely</a:t>
          </a:r>
        </a:p>
      </dsp:txBody>
      <dsp:txXfrm>
        <a:off x="2884178" y="1421653"/>
        <a:ext cx="2765617" cy="2337716"/>
      </dsp:txXfrm>
    </dsp:sp>
    <dsp:sp modelId="{1712F853-4E2C-9748-B5D5-873CD1789DB7}">
      <dsp:nvSpPr>
        <dsp:cNvPr id="0" name=""/>
        <dsp:cNvSpPr/>
      </dsp:nvSpPr>
      <dsp:spPr>
        <a:xfrm>
          <a:off x="5757690" y="591967"/>
          <a:ext cx="2765617" cy="8296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545" tIns="218545" rIns="218545" bIns="218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Reallocate</a:t>
          </a:r>
        </a:p>
      </dsp:txBody>
      <dsp:txXfrm>
        <a:off x="5757690" y="591967"/>
        <a:ext cx="2765617" cy="829685"/>
      </dsp:txXfrm>
    </dsp:sp>
    <dsp:sp modelId="{65572FAF-4254-DC42-8C17-9FADC5D6879E}">
      <dsp:nvSpPr>
        <dsp:cNvPr id="0" name=""/>
        <dsp:cNvSpPr/>
      </dsp:nvSpPr>
      <dsp:spPr>
        <a:xfrm>
          <a:off x="5757690" y="1421653"/>
          <a:ext cx="2765617" cy="233771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82" tIns="273182" rIns="273182" bIns="2731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Reallocate all production of Chemical H, I, K exclusively for the Paper and Packaging Industry</a:t>
          </a:r>
        </a:p>
      </dsp:txBody>
      <dsp:txXfrm>
        <a:off x="5757690" y="1421653"/>
        <a:ext cx="2765617" cy="2337716"/>
      </dsp:txXfrm>
    </dsp:sp>
    <dsp:sp modelId="{07FAA95C-98A0-7A41-AD42-B240DC151E96}">
      <dsp:nvSpPr>
        <dsp:cNvPr id="0" name=""/>
        <dsp:cNvSpPr/>
      </dsp:nvSpPr>
      <dsp:spPr>
        <a:xfrm>
          <a:off x="8631202" y="591967"/>
          <a:ext cx="2765617" cy="8296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545" tIns="218545" rIns="218545" bIns="21854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Redistribute</a:t>
          </a:r>
        </a:p>
      </dsp:txBody>
      <dsp:txXfrm>
        <a:off x="8631202" y="591967"/>
        <a:ext cx="2765617" cy="829685"/>
      </dsp:txXfrm>
    </dsp:sp>
    <dsp:sp modelId="{347F74B6-C095-4F40-920D-CAF07EA72E71}">
      <dsp:nvSpPr>
        <dsp:cNvPr id="0" name=""/>
        <dsp:cNvSpPr/>
      </dsp:nvSpPr>
      <dsp:spPr>
        <a:xfrm>
          <a:off x="8631202" y="1421653"/>
          <a:ext cx="2765617" cy="23377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182" tIns="273182" rIns="273182" bIns="2731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Redistribute resources towards Paper and Packaging, and Biotechnology industries</a:t>
          </a:r>
        </a:p>
      </dsp:txBody>
      <dsp:txXfrm>
        <a:off x="8631202" y="1421653"/>
        <a:ext cx="2765617" cy="233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20DD-BC12-374B-B10F-027C20F76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A8A01-EF6E-DC45-99F2-3AC287AD2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AC758-F352-CD47-BAB3-89706C0A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2E86E-A337-B143-A49A-4D1041F6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01FBA-2EFB-C74E-968B-051D0295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4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27BE-359F-494F-A747-4ABFFBCA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107F7-E615-E440-ABBB-0A59B1AF2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DBF02-4ED9-A34C-9B0E-E17F50AB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01D3-1985-B14C-9D01-91666478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AF44-97F2-3049-8091-24463D33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32B2D-EB30-5C49-91F6-992BB08A3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AA11B-004A-CF4F-95D3-F517A8512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A9FD-5FDC-3848-86E8-76030109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7F7C0-FC50-C845-9E05-2A582B71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81863-6CFC-C843-8B1C-F2A2910F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4325-8DDD-5640-8FDF-41B64CE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3EFC-E0A0-B141-A96E-F54FA4E12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9E35A-44E6-DF4D-A8C0-9A1B437B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C13E4-A9FC-BD41-87A9-F1DF9886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53761-88F7-CE46-85F4-129B9705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4A8B-EC92-6D48-941D-A6104C71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61FA9-A33E-654C-93BA-692B8DE3D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FE0DB-21B7-ED4B-8A2B-C08CC517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F1E22-E22A-DD4E-BFED-817FEEDE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89EDE-E97A-8A40-B990-C5F4674A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0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EB66-B73B-7147-B4B0-60417634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65553-BDD7-3E4A-8011-787217AE7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6EAC-CCE9-D34E-8615-B40549A4E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F0A9E-7C58-D148-B0A2-821DCB37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17E3E-B3D8-2346-A797-F58813A3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C9022-F3EC-A045-B814-5C24D3C0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4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6F04-1A77-2843-9A5A-A331CCC7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64754-D0E6-174D-B834-127FB088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9E47D-7E03-AF49-9C41-47402F7A9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9F683-2687-5D48-9269-D0FF47552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2D344-0DDC-2846-8AA0-ED5D1ADA5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CBFDA-CDE4-5A46-A00C-2C587721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C3892-3733-D24A-A56D-9BBBBAF7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BCA159-EC13-3A40-81C6-E87606C6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E5AC-C014-764B-A08D-E28E5060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675DF-55B1-2C47-BE18-85A17154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85DBC-60A0-E946-AA02-C61B3337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1E50B-0F78-5D45-A715-3CC93F8A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21731-70A3-BD48-B8FF-D9F8ADE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95B94-B444-2E47-9762-AF8275A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7E1A-9021-664F-9008-BC208C6D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74DE-2B4F-E84F-B9C0-94C7E509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D50B-C772-C44C-AC7C-5C3BA42F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1D2C1-E9BF-D04E-8390-413CAFA86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FEE69-5570-A14A-9F7D-559BED5D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44FB1-AC25-C64A-A017-10A9962C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DA562-C151-304B-B0CE-8F861A56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7E1A-CD1D-8547-9F75-436B177E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EF66C-A1C1-384D-B1D4-2A130C8B6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5A06F-4134-FE43-B163-CB71D45A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B274E-7AD3-4E4F-8340-C1747FC8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341FB-4150-1244-A8BE-B0C0C5E2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9F55D-EA69-8E48-B478-21B1C487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8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28FF2-1F5D-3147-861B-B3956517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2118-80DB-D342-ABE7-60A8F401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5DF9-58C8-CE4C-BBC0-7F4F7EC03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E1D10-0D16-114D-8EC3-D0627AEF362B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EE2B3-A9F6-1745-91E3-A0055DC48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AD3F-2382-544D-BE3F-3A3B8CEB1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67B25-424F-B64A-BE25-5BF4B1D07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BD70-DC57-8044-ACA8-4991E92A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ChemCorp</a:t>
            </a:r>
            <a:r>
              <a:rPr lang="en-US" dirty="0"/>
              <a:t> Inc. Data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40A77-FB25-2048-8FBB-04EF65297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Dustin Na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8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55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3C947-CC86-8845-9224-AB050F00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690" y="1972834"/>
            <a:ext cx="5045471" cy="2327563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Profit Margin Analysis per Product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10A8E-6D64-554A-B71E-B5E49F028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7" r="3" b="3"/>
          <a:stretch/>
        </p:blipFill>
        <p:spPr>
          <a:xfrm>
            <a:off x="5900739" y="1811233"/>
            <a:ext cx="5507803" cy="323265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34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E7DE1-2C12-4741-8299-DB826C87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Moving Forward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34F84A0-8C2B-4FE6-B2CD-C677E3ACD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573469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31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4E536-F808-0B4D-B66A-81A06272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Market Segment</a:t>
            </a:r>
          </a:p>
        </p:txBody>
      </p:sp>
    </p:spTree>
    <p:extLst>
      <p:ext uri="{BB962C8B-B14F-4D97-AF65-F5344CB8AC3E}">
        <p14:creationId xmlns:p14="http://schemas.microsoft.com/office/powerpoint/2010/main" val="158518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6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3C8C2-747B-C447-B1B0-D04195CF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Strategy: Product Distribution per Industry Segment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71F7B7-E5C7-C343-80A9-9A39769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4"/>
            <a:ext cx="7188199" cy="41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33660-6CC5-7544-90BC-A67C148A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Strategy: Revenue Distribution per Industry Segment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C27683-D10B-1149-A427-C11AA5F1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0699"/>
            <a:ext cx="7188199" cy="41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635E7-8A29-0942-A8E4-FEB1180B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2268"/>
            <a:ext cx="6095999" cy="261004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Strategy: Industry Trends in regards to Seasonality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7D110-1615-DF4F-BF5E-97277EA2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77" y="2306054"/>
            <a:ext cx="4580777" cy="27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F976D-41DA-454F-8051-580F1EE73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56" y="1364341"/>
            <a:ext cx="4209481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Strategy: Geographic Distribution (Paper and Packaging)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D3D3E03-0BFA-B549-8754-B1C006F3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63" y="1655286"/>
            <a:ext cx="4288805" cy="40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B01E4-9616-EC46-AEF2-176A6DDD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4002990" cy="36819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Market Opportunities: Profit Margin Analysis per Industry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D8B157-ADE4-144F-8672-6F6319731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55" b="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128-D515-3545-8AF5-E776F3B2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892558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Market Opportunities: Profit Margin % vs Total Business %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FAE1B-D9E4-EB49-9FA9-7F41D36F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55" b="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1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5FB9F-3DC9-F248-8970-EDA620AC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68" y="2008909"/>
            <a:ext cx="3622060" cy="20781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and Packaging: Product Popularity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2B7BD-53CB-DA4E-B93F-3A8CD50F5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"/>
          <a:stretch/>
        </p:blipFill>
        <p:spPr>
          <a:xfrm>
            <a:off x="5900739" y="1824988"/>
            <a:ext cx="5507803" cy="320514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933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121</Words>
  <Application>Microsoft Macintosh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ChemCorp Inc. Data Analysis</vt:lpstr>
      <vt:lpstr>Understanding the Market Segment</vt:lpstr>
      <vt:lpstr>Customer Strategy: Product Distribution per Industry Segment</vt:lpstr>
      <vt:lpstr>Customer Strategy: Revenue Distribution per Industry Segment </vt:lpstr>
      <vt:lpstr>Customer Strategy: Industry Trends in regards to Seasonality</vt:lpstr>
      <vt:lpstr>Customer Strategy: Geographic Distribution (Paper and Packaging)</vt:lpstr>
      <vt:lpstr>Market Opportunities: Profit Margin Analysis per Industry</vt:lpstr>
      <vt:lpstr>Market Opportunities: Profit Margin % vs Total Business %</vt:lpstr>
      <vt:lpstr>Paper and Packaging: Product Popularity</vt:lpstr>
      <vt:lpstr>Profit Margin Analysis per Product</vt:lpstr>
      <vt:lpstr>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ChemCorp Inc. Data Analysis</dc:title>
  <dc:creator>Dustin Na</dc:creator>
  <cp:lastModifiedBy>Dustin Na</cp:lastModifiedBy>
  <cp:revision>3</cp:revision>
  <dcterms:created xsi:type="dcterms:W3CDTF">2020-02-17T08:56:26Z</dcterms:created>
  <dcterms:modified xsi:type="dcterms:W3CDTF">2020-02-21T06:22:05Z</dcterms:modified>
</cp:coreProperties>
</file>